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Content-Based Product Recommendation System</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Presented by Prayash Gurung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70798" y="995601"/>
            <a:ext cx="7802404" cy="1198007"/>
          </a:xfrm>
          <a:prstGeom prst="rect">
            <a:avLst/>
          </a:prstGeom>
          <a:noFill/>
          <a:ln/>
        </p:spPr>
        <p:txBody>
          <a:bodyPr wrap="square" lIns="0" tIns="0" rIns="0" bIns="0" rtlCol="0" anchor="t"/>
          <a:lstStyle/>
          <a:p>
            <a:pPr algn="l"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Future Horizons: Expanding Possibilities</a:t>
            </a:r>
            <a:endParaRPr lang="en-US" sz="3750" dirty="0"/>
          </a:p>
        </p:txBody>
      </p:sp>
      <p:sp>
        <p:nvSpPr>
          <p:cNvPr id="4" name="Shape 1"/>
          <p:cNvSpPr/>
          <p:nvPr/>
        </p:nvSpPr>
        <p:spPr>
          <a:xfrm>
            <a:off x="670798" y="2481024"/>
            <a:ext cx="7802404" cy="1456611"/>
          </a:xfrm>
          <a:prstGeom prst="roundRect">
            <a:avLst>
              <a:gd name="adj" fmla="val 11844"/>
            </a:avLst>
          </a:prstGeom>
          <a:solidFill>
            <a:srgbClr val="FFFFFF"/>
          </a:solidFill>
          <a:ln w="22860">
            <a:solidFill>
              <a:srgbClr val="B4CCE3"/>
            </a:solidFill>
            <a:prstDash val="solid"/>
          </a:ln>
        </p:spPr>
      </p:sp>
      <p:sp>
        <p:nvSpPr>
          <p:cNvPr id="5" name="Shape 2"/>
          <p:cNvSpPr/>
          <p:nvPr/>
        </p:nvSpPr>
        <p:spPr>
          <a:xfrm>
            <a:off x="693658" y="2503884"/>
            <a:ext cx="766643" cy="1410891"/>
          </a:xfrm>
          <a:prstGeom prst="roundRect">
            <a:avLst>
              <a:gd name="adj" fmla="val 18925"/>
            </a:avLst>
          </a:prstGeom>
          <a:solidFill>
            <a:srgbClr val="CEE6FD"/>
          </a:solidFill>
          <a:ln/>
        </p:spPr>
      </p:sp>
      <p:sp>
        <p:nvSpPr>
          <p:cNvPr id="6" name="Text 3"/>
          <p:cNvSpPr/>
          <p:nvPr/>
        </p:nvSpPr>
        <p:spPr>
          <a:xfrm>
            <a:off x="933212" y="3029664"/>
            <a:ext cx="287417" cy="359331"/>
          </a:xfrm>
          <a:prstGeom prst="rect">
            <a:avLst/>
          </a:prstGeom>
          <a:noFill/>
          <a:ln/>
        </p:spPr>
        <p:txBody>
          <a:bodyPr wrap="none" lIns="0" tIns="0" rIns="0" bIns="0" rtlCol="0" anchor="t"/>
          <a:lstStyle/>
          <a:p>
            <a:pPr algn="l" indent="0" marL="0">
              <a:lnSpc>
                <a:spcPts val="2250"/>
              </a:lnSpc>
              <a:buNone/>
            </a:pPr>
            <a:r>
              <a:rPr lang="en-US" sz="2250" dirty="0">
                <a:solidFill>
                  <a:srgbClr val="1E3063"/>
                </a:solidFill>
                <a:latin typeface="Instrument Sans Semi Bold" pitchFamily="34" charset="0"/>
                <a:ea typeface="Instrument Sans Semi Bold" pitchFamily="34" charset="-122"/>
                <a:cs typeface="Instrument Sans Semi Bold" pitchFamily="34" charset="-120"/>
              </a:rPr>
              <a:t>1</a:t>
            </a:r>
            <a:endParaRPr lang="en-US" sz="2250" dirty="0"/>
          </a:p>
        </p:txBody>
      </p:sp>
      <p:sp>
        <p:nvSpPr>
          <p:cNvPr id="7" name="Text 4"/>
          <p:cNvSpPr/>
          <p:nvPr/>
        </p:nvSpPr>
        <p:spPr>
          <a:xfrm>
            <a:off x="1651873" y="2695456"/>
            <a:ext cx="2927628" cy="299442"/>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Improved Text Processing</a:t>
            </a:r>
            <a:endParaRPr lang="en-US" sz="1850" dirty="0"/>
          </a:p>
        </p:txBody>
      </p:sp>
      <p:sp>
        <p:nvSpPr>
          <p:cNvPr id="8" name="Text 5"/>
          <p:cNvSpPr/>
          <p:nvPr/>
        </p:nvSpPr>
        <p:spPr>
          <a:xfrm>
            <a:off x="1651873" y="3109793"/>
            <a:ext cx="6606897" cy="613410"/>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Implementing more advanced NLP models and techniques for deeper semantic understanding of product content and reviews.</a:t>
            </a:r>
            <a:endParaRPr lang="en-US" sz="1500" dirty="0"/>
          </a:p>
        </p:txBody>
      </p:sp>
      <p:sp>
        <p:nvSpPr>
          <p:cNvPr id="9" name="Shape 6"/>
          <p:cNvSpPr/>
          <p:nvPr/>
        </p:nvSpPr>
        <p:spPr>
          <a:xfrm>
            <a:off x="670798" y="4129207"/>
            <a:ext cx="7802404" cy="1456611"/>
          </a:xfrm>
          <a:prstGeom prst="roundRect">
            <a:avLst>
              <a:gd name="adj" fmla="val 11844"/>
            </a:avLst>
          </a:prstGeom>
          <a:solidFill>
            <a:srgbClr val="FFFFFF"/>
          </a:solidFill>
          <a:ln w="22860">
            <a:solidFill>
              <a:srgbClr val="B4CCE3"/>
            </a:solidFill>
            <a:prstDash val="solid"/>
          </a:ln>
        </p:spPr>
      </p:sp>
      <p:sp>
        <p:nvSpPr>
          <p:cNvPr id="10" name="Shape 7"/>
          <p:cNvSpPr/>
          <p:nvPr/>
        </p:nvSpPr>
        <p:spPr>
          <a:xfrm>
            <a:off x="693658" y="4152067"/>
            <a:ext cx="766643" cy="1410891"/>
          </a:xfrm>
          <a:prstGeom prst="roundRect">
            <a:avLst>
              <a:gd name="adj" fmla="val 18925"/>
            </a:avLst>
          </a:prstGeom>
          <a:solidFill>
            <a:srgbClr val="CEE6FD"/>
          </a:solidFill>
          <a:ln/>
        </p:spPr>
      </p:sp>
      <p:sp>
        <p:nvSpPr>
          <p:cNvPr id="11" name="Text 8"/>
          <p:cNvSpPr/>
          <p:nvPr/>
        </p:nvSpPr>
        <p:spPr>
          <a:xfrm>
            <a:off x="933212" y="4677847"/>
            <a:ext cx="287417" cy="359331"/>
          </a:xfrm>
          <a:prstGeom prst="rect">
            <a:avLst/>
          </a:prstGeom>
          <a:noFill/>
          <a:ln/>
        </p:spPr>
        <p:txBody>
          <a:bodyPr wrap="none" lIns="0" tIns="0" rIns="0" bIns="0" rtlCol="0" anchor="t"/>
          <a:lstStyle/>
          <a:p>
            <a:pPr algn="l" indent="0" marL="0">
              <a:lnSpc>
                <a:spcPts val="2250"/>
              </a:lnSpc>
              <a:buNone/>
            </a:pPr>
            <a:r>
              <a:rPr lang="en-US" sz="2250" dirty="0">
                <a:solidFill>
                  <a:srgbClr val="1E3063"/>
                </a:solidFill>
                <a:latin typeface="Instrument Sans Semi Bold" pitchFamily="34" charset="0"/>
                <a:ea typeface="Instrument Sans Semi Bold" pitchFamily="34" charset="-122"/>
                <a:cs typeface="Instrument Sans Semi Bold" pitchFamily="34" charset="-120"/>
              </a:rPr>
              <a:t>2</a:t>
            </a:r>
            <a:endParaRPr lang="en-US" sz="2250" dirty="0"/>
          </a:p>
        </p:txBody>
      </p:sp>
      <p:sp>
        <p:nvSpPr>
          <p:cNvPr id="12" name="Text 9"/>
          <p:cNvSpPr/>
          <p:nvPr/>
        </p:nvSpPr>
        <p:spPr>
          <a:xfrm>
            <a:off x="1651873" y="4343638"/>
            <a:ext cx="3837265" cy="299442"/>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Hybrid Recommendation Systems</a:t>
            </a:r>
            <a:endParaRPr lang="en-US" sz="1850" dirty="0"/>
          </a:p>
        </p:txBody>
      </p:sp>
      <p:sp>
        <p:nvSpPr>
          <p:cNvPr id="13" name="Text 10"/>
          <p:cNvSpPr/>
          <p:nvPr/>
        </p:nvSpPr>
        <p:spPr>
          <a:xfrm>
            <a:off x="1651873" y="4757976"/>
            <a:ext cx="6606897" cy="613410"/>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Integrating collaborative filtering (user behavior) with content-based methods for even more comprehensive and accurate recommendations.</a:t>
            </a:r>
            <a:endParaRPr lang="en-US" sz="1500" dirty="0"/>
          </a:p>
        </p:txBody>
      </p:sp>
      <p:sp>
        <p:nvSpPr>
          <p:cNvPr id="14" name="Shape 11"/>
          <p:cNvSpPr/>
          <p:nvPr/>
        </p:nvSpPr>
        <p:spPr>
          <a:xfrm>
            <a:off x="670798" y="5777389"/>
            <a:ext cx="7802404" cy="1456611"/>
          </a:xfrm>
          <a:prstGeom prst="roundRect">
            <a:avLst>
              <a:gd name="adj" fmla="val 11844"/>
            </a:avLst>
          </a:prstGeom>
          <a:solidFill>
            <a:srgbClr val="FFFFFF"/>
          </a:solidFill>
          <a:ln w="22860">
            <a:solidFill>
              <a:srgbClr val="B4CCE3"/>
            </a:solidFill>
            <a:prstDash val="solid"/>
          </a:ln>
        </p:spPr>
      </p:sp>
      <p:sp>
        <p:nvSpPr>
          <p:cNvPr id="15" name="Shape 12"/>
          <p:cNvSpPr/>
          <p:nvPr/>
        </p:nvSpPr>
        <p:spPr>
          <a:xfrm>
            <a:off x="693658" y="5800249"/>
            <a:ext cx="766643" cy="1410891"/>
          </a:xfrm>
          <a:prstGeom prst="roundRect">
            <a:avLst>
              <a:gd name="adj" fmla="val 18925"/>
            </a:avLst>
          </a:prstGeom>
          <a:solidFill>
            <a:srgbClr val="CEE6FD"/>
          </a:solidFill>
          <a:ln/>
        </p:spPr>
      </p:sp>
      <p:sp>
        <p:nvSpPr>
          <p:cNvPr id="16" name="Text 13"/>
          <p:cNvSpPr/>
          <p:nvPr/>
        </p:nvSpPr>
        <p:spPr>
          <a:xfrm>
            <a:off x="933212" y="6326029"/>
            <a:ext cx="287417" cy="359331"/>
          </a:xfrm>
          <a:prstGeom prst="rect">
            <a:avLst/>
          </a:prstGeom>
          <a:noFill/>
          <a:ln/>
        </p:spPr>
        <p:txBody>
          <a:bodyPr wrap="none" lIns="0" tIns="0" rIns="0" bIns="0" rtlCol="0" anchor="t"/>
          <a:lstStyle/>
          <a:p>
            <a:pPr algn="l" indent="0" marL="0">
              <a:lnSpc>
                <a:spcPts val="2250"/>
              </a:lnSpc>
              <a:buNone/>
            </a:pPr>
            <a:r>
              <a:rPr lang="en-US" sz="2250" dirty="0">
                <a:solidFill>
                  <a:srgbClr val="1E3063"/>
                </a:solidFill>
                <a:latin typeface="Instrument Sans Semi Bold" pitchFamily="34" charset="0"/>
                <a:ea typeface="Instrument Sans Semi Bold" pitchFamily="34" charset="-122"/>
                <a:cs typeface="Instrument Sans Semi Bold" pitchFamily="34" charset="-120"/>
              </a:rPr>
              <a:t>3</a:t>
            </a:r>
            <a:endParaRPr lang="en-US" sz="2250" dirty="0"/>
          </a:p>
        </p:txBody>
      </p:sp>
      <p:sp>
        <p:nvSpPr>
          <p:cNvPr id="17" name="Text 14"/>
          <p:cNvSpPr/>
          <p:nvPr/>
        </p:nvSpPr>
        <p:spPr>
          <a:xfrm>
            <a:off x="1651873" y="5991820"/>
            <a:ext cx="2677001" cy="299442"/>
          </a:xfrm>
          <a:prstGeom prst="rect">
            <a:avLst/>
          </a:prstGeom>
          <a:noFill/>
          <a:ln/>
        </p:spPr>
        <p:txBody>
          <a:bodyPr wrap="none" lIns="0" tIns="0" rIns="0" bIns="0" rtlCol="0" anchor="t"/>
          <a:lstStyle/>
          <a:p>
            <a:pPr algn="l" indent="0" marL="0">
              <a:lnSpc>
                <a:spcPts val="235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Web-Based Application</a:t>
            </a:r>
            <a:endParaRPr lang="en-US" sz="1850" dirty="0"/>
          </a:p>
        </p:txBody>
      </p:sp>
      <p:sp>
        <p:nvSpPr>
          <p:cNvPr id="18" name="Text 15"/>
          <p:cNvSpPr/>
          <p:nvPr/>
        </p:nvSpPr>
        <p:spPr>
          <a:xfrm>
            <a:off x="1651873" y="6406158"/>
            <a:ext cx="6606897" cy="613410"/>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Developing a user-friendly web interface to allow real-time interaction and demonstration of the recommendation engine.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45325" y="492919"/>
            <a:ext cx="11339632" cy="1120616"/>
          </a:xfrm>
          <a:prstGeom prst="rect">
            <a:avLst/>
          </a:prstGeom>
          <a:noFill/>
          <a:ln/>
        </p:spPr>
        <p:txBody>
          <a:bodyPr wrap="square" lIns="0" tIns="0" rIns="0" bIns="0" rtlCol="0" anchor="t"/>
          <a:lstStyle/>
          <a:p>
            <a:pPr algn="l" indent="0" marL="0">
              <a:lnSpc>
                <a:spcPts val="4400"/>
              </a:lnSpc>
              <a:buNone/>
            </a:pPr>
            <a:r>
              <a:rPr lang="en-US" sz="3500" dirty="0">
                <a:solidFill>
                  <a:srgbClr val="091C53"/>
                </a:solidFill>
                <a:latin typeface="Instrument Sans Semi Bold" pitchFamily="34" charset="0"/>
                <a:ea typeface="Instrument Sans Semi Bold" pitchFamily="34" charset="-122"/>
                <a:cs typeface="Instrument Sans Semi Bold" pitchFamily="34" charset="-120"/>
              </a:rPr>
              <a:t>Unlocking Discovery: The Power of Recommendation Systems</a:t>
            </a:r>
            <a:endParaRPr lang="en-US" sz="3500" dirty="0"/>
          </a:p>
        </p:txBody>
      </p:sp>
      <p:sp>
        <p:nvSpPr>
          <p:cNvPr id="3" name="Text 1"/>
          <p:cNvSpPr/>
          <p:nvPr/>
        </p:nvSpPr>
        <p:spPr>
          <a:xfrm>
            <a:off x="1645325" y="2043708"/>
            <a:ext cx="5451038" cy="1434108"/>
          </a:xfrm>
          <a:prstGeom prst="rect">
            <a:avLst/>
          </a:prstGeom>
          <a:noFill/>
          <a:ln/>
        </p:spPr>
        <p:txBody>
          <a:bodyPr wrap="square" lIns="0" tIns="0" rIns="0" bIns="0" rtlCol="0" anchor="t"/>
          <a:lstStyle/>
          <a:p>
            <a:pPr algn="l" indent="0" marL="0">
              <a:lnSpc>
                <a:spcPts val="2250"/>
              </a:lnSpc>
              <a:buNone/>
            </a:pPr>
            <a:r>
              <a:rPr lang="en-US" sz="1400" dirty="0">
                <a:solidFill>
                  <a:srgbClr val="1E3063"/>
                </a:solidFill>
                <a:latin typeface="Instrument Sans Medium" pitchFamily="34" charset="0"/>
                <a:ea typeface="Instrument Sans Medium" pitchFamily="34" charset="-122"/>
                <a:cs typeface="Instrument Sans Medium" pitchFamily="34" charset="-120"/>
              </a:rPr>
              <a:t>In today's vast digital marketplace, recommendation systems are indispensable tools that guide users to relevant products and content. They are the silent architects behind personalized online experiences, ensuring that users can effortlessly navigate through a sea of options to find what truly interests them.</a:t>
            </a:r>
            <a:endParaRPr lang="en-US" sz="1400" dirty="0"/>
          </a:p>
        </p:txBody>
      </p:sp>
      <p:sp>
        <p:nvSpPr>
          <p:cNvPr id="4" name="Text 2"/>
          <p:cNvSpPr/>
          <p:nvPr/>
        </p:nvSpPr>
        <p:spPr>
          <a:xfrm>
            <a:off x="1645325" y="3639145"/>
            <a:ext cx="5451038" cy="1147286"/>
          </a:xfrm>
          <a:prstGeom prst="rect">
            <a:avLst/>
          </a:prstGeom>
          <a:noFill/>
          <a:ln/>
        </p:spPr>
        <p:txBody>
          <a:bodyPr wrap="square" lIns="0" tIns="0" rIns="0" bIns="0" rtlCol="0" anchor="t"/>
          <a:lstStyle/>
          <a:p>
            <a:pPr algn="l" indent="0" marL="0">
              <a:lnSpc>
                <a:spcPts val="2250"/>
              </a:lnSpc>
              <a:buNone/>
            </a:pPr>
            <a:r>
              <a:rPr lang="en-US" sz="1400" dirty="0">
                <a:solidFill>
                  <a:srgbClr val="1E3063"/>
                </a:solidFill>
                <a:latin typeface="Instrument Sans Medium" pitchFamily="34" charset="0"/>
                <a:ea typeface="Instrument Sans Medium" pitchFamily="34" charset="-122"/>
                <a:cs typeface="Instrument Sans Medium" pitchFamily="34" charset="-120"/>
              </a:rPr>
              <a:t>This project delves into the realm of content-based recommendations, a powerful approach that leverages the intrinsic characteristics of products rather than relying solely on past user interactions.</a:t>
            </a:r>
            <a:endParaRPr lang="en-US" sz="1400" dirty="0"/>
          </a:p>
        </p:txBody>
      </p:sp>
      <p:pic>
        <p:nvPicPr>
          <p:cNvPr id="5" name="Image 0" descr="preencoded.png">    </p:cNvPr>
          <p:cNvPicPr>
            <a:picLocks noChangeAspect="1"/>
          </p:cNvPicPr>
          <p:nvPr/>
        </p:nvPicPr>
        <p:blipFill>
          <a:blip r:embed="rId1"/>
          <a:stretch>
            <a:fillRect/>
          </a:stretch>
        </p:blipFill>
        <p:spPr>
          <a:xfrm>
            <a:off x="7541419" y="2084070"/>
            <a:ext cx="5451038" cy="54510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91396" y="706993"/>
            <a:ext cx="7761208" cy="1234678"/>
          </a:xfrm>
          <a:prstGeom prst="rect">
            <a:avLst/>
          </a:prstGeom>
          <a:noFill/>
          <a:ln/>
        </p:spPr>
        <p:txBody>
          <a:bodyPr wrap="square" lIns="0" tIns="0" rIns="0" bIns="0" rtlCol="0" anchor="t"/>
          <a:lstStyle/>
          <a:p>
            <a:pPr algn="l" indent="0" marL="0">
              <a:lnSpc>
                <a:spcPts val="4850"/>
              </a:lnSpc>
              <a:buNone/>
            </a:pPr>
            <a:r>
              <a:rPr lang="en-US" sz="3850" dirty="0">
                <a:solidFill>
                  <a:srgbClr val="091C53"/>
                </a:solidFill>
                <a:latin typeface="Instrument Sans Semi Bold" pitchFamily="34" charset="0"/>
                <a:ea typeface="Instrument Sans Semi Bold" pitchFamily="34" charset="-122"/>
                <a:cs typeface="Instrument Sans Semi Bold" pitchFamily="34" charset="-120"/>
              </a:rPr>
              <a:t>The Challenge: Navigating the Product Maze</a:t>
            </a:r>
            <a:endParaRPr lang="en-US" sz="3850" dirty="0"/>
          </a:p>
        </p:txBody>
      </p:sp>
      <p:sp>
        <p:nvSpPr>
          <p:cNvPr id="4" name="Shape 1"/>
          <p:cNvSpPr/>
          <p:nvPr/>
        </p:nvSpPr>
        <p:spPr>
          <a:xfrm>
            <a:off x="691396" y="2534126"/>
            <a:ext cx="3781782" cy="2721293"/>
          </a:xfrm>
          <a:prstGeom prst="roundRect">
            <a:avLst>
              <a:gd name="adj" fmla="val 4032"/>
            </a:avLst>
          </a:prstGeom>
          <a:solidFill>
            <a:srgbClr val="FFFFFF"/>
          </a:solidFill>
          <a:ln/>
        </p:spPr>
      </p:sp>
      <p:sp>
        <p:nvSpPr>
          <p:cNvPr id="5" name="Shape 2"/>
          <p:cNvSpPr/>
          <p:nvPr/>
        </p:nvSpPr>
        <p:spPr>
          <a:xfrm>
            <a:off x="691396" y="2511266"/>
            <a:ext cx="3781782" cy="91440"/>
          </a:xfrm>
          <a:prstGeom prst="roundRect">
            <a:avLst>
              <a:gd name="adj" fmla="val 194449"/>
            </a:avLst>
          </a:prstGeom>
          <a:solidFill>
            <a:srgbClr val="84C1FA"/>
          </a:solidFill>
          <a:ln/>
        </p:spPr>
      </p:sp>
      <p:sp>
        <p:nvSpPr>
          <p:cNvPr id="6" name="Shape 3"/>
          <p:cNvSpPr/>
          <p:nvPr/>
        </p:nvSpPr>
        <p:spPr>
          <a:xfrm>
            <a:off x="2285940" y="2237899"/>
            <a:ext cx="592574" cy="592574"/>
          </a:xfrm>
          <a:prstGeom prst="roundRect">
            <a:avLst>
              <a:gd name="adj" fmla="val 154310"/>
            </a:avLst>
          </a:prstGeom>
          <a:solidFill>
            <a:srgbClr val="84C1FA"/>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701" y="2415540"/>
            <a:ext cx="237053" cy="237053"/>
          </a:xfrm>
          <a:prstGeom prst="rect">
            <a:avLst/>
          </a:prstGeom>
        </p:spPr>
      </p:pic>
      <p:sp>
        <p:nvSpPr>
          <p:cNvPr id="8" name="Text 4"/>
          <p:cNvSpPr/>
          <p:nvPr/>
        </p:nvSpPr>
        <p:spPr>
          <a:xfrm>
            <a:off x="911781" y="3027998"/>
            <a:ext cx="2469475" cy="308610"/>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User Difficulty</a:t>
            </a:r>
            <a:endParaRPr lang="en-US" sz="1900" dirty="0"/>
          </a:p>
        </p:txBody>
      </p:sp>
      <p:sp>
        <p:nvSpPr>
          <p:cNvPr id="9" name="Text 5"/>
          <p:cNvSpPr/>
          <p:nvPr/>
        </p:nvSpPr>
        <p:spPr>
          <a:xfrm>
            <a:off x="911781" y="3455075"/>
            <a:ext cx="3341013" cy="1263968"/>
          </a:xfrm>
          <a:prstGeom prst="rect">
            <a:avLst/>
          </a:prstGeom>
          <a:noFill/>
          <a:ln/>
        </p:spPr>
        <p:txBody>
          <a:bodyPr wrap="square" lIns="0" tIns="0" rIns="0" bIns="0" rtlCol="0" anchor="t"/>
          <a:lstStyle/>
          <a:p>
            <a:pPr algn="l" indent="0" marL="0">
              <a:lnSpc>
                <a:spcPts val="24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Users often struggle to discover suitable products amidst the overwhelming volume of available choices on e-commerce platforms.</a:t>
            </a:r>
            <a:endParaRPr lang="en-US" sz="1550" dirty="0"/>
          </a:p>
        </p:txBody>
      </p:sp>
      <p:sp>
        <p:nvSpPr>
          <p:cNvPr id="10" name="Shape 6"/>
          <p:cNvSpPr/>
          <p:nvPr/>
        </p:nvSpPr>
        <p:spPr>
          <a:xfrm>
            <a:off x="4670703" y="2534126"/>
            <a:ext cx="3781901" cy="2721293"/>
          </a:xfrm>
          <a:prstGeom prst="roundRect">
            <a:avLst>
              <a:gd name="adj" fmla="val 4032"/>
            </a:avLst>
          </a:prstGeom>
          <a:solidFill>
            <a:srgbClr val="FFFFFF"/>
          </a:solidFill>
          <a:ln/>
        </p:spPr>
      </p:sp>
      <p:sp>
        <p:nvSpPr>
          <p:cNvPr id="11" name="Shape 7"/>
          <p:cNvSpPr/>
          <p:nvPr/>
        </p:nvSpPr>
        <p:spPr>
          <a:xfrm>
            <a:off x="4670703" y="2511266"/>
            <a:ext cx="3781901" cy="91440"/>
          </a:xfrm>
          <a:prstGeom prst="roundRect">
            <a:avLst>
              <a:gd name="adj" fmla="val 194449"/>
            </a:avLst>
          </a:prstGeom>
          <a:solidFill>
            <a:srgbClr val="84C1FA"/>
          </a:solidFill>
          <a:ln/>
        </p:spPr>
      </p:sp>
      <p:sp>
        <p:nvSpPr>
          <p:cNvPr id="12" name="Shape 8"/>
          <p:cNvSpPr/>
          <p:nvPr/>
        </p:nvSpPr>
        <p:spPr>
          <a:xfrm>
            <a:off x="6265366" y="2237899"/>
            <a:ext cx="592574" cy="592574"/>
          </a:xfrm>
          <a:prstGeom prst="roundRect">
            <a:avLst>
              <a:gd name="adj" fmla="val 154310"/>
            </a:avLst>
          </a:prstGeom>
          <a:solidFill>
            <a:srgbClr val="84C1FA"/>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3127" y="2415540"/>
            <a:ext cx="237053" cy="237053"/>
          </a:xfrm>
          <a:prstGeom prst="rect">
            <a:avLst/>
          </a:prstGeom>
        </p:spPr>
      </p:pic>
      <p:sp>
        <p:nvSpPr>
          <p:cNvPr id="14" name="Text 9"/>
          <p:cNvSpPr/>
          <p:nvPr/>
        </p:nvSpPr>
        <p:spPr>
          <a:xfrm>
            <a:off x="4891088" y="3027998"/>
            <a:ext cx="2469475" cy="308610"/>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Unstructured Data</a:t>
            </a:r>
            <a:endParaRPr lang="en-US" sz="1900" dirty="0"/>
          </a:p>
        </p:txBody>
      </p:sp>
      <p:sp>
        <p:nvSpPr>
          <p:cNvPr id="15" name="Text 10"/>
          <p:cNvSpPr/>
          <p:nvPr/>
        </p:nvSpPr>
        <p:spPr>
          <a:xfrm>
            <a:off x="4891088" y="3455075"/>
            <a:ext cx="3341132" cy="1579959"/>
          </a:xfrm>
          <a:prstGeom prst="rect">
            <a:avLst/>
          </a:prstGeom>
          <a:noFill/>
          <a:ln/>
        </p:spPr>
        <p:txBody>
          <a:bodyPr wrap="square" lIns="0" tIns="0" rIns="0" bIns="0" rtlCol="0" anchor="t"/>
          <a:lstStyle/>
          <a:p>
            <a:pPr algn="l" indent="0" marL="0">
              <a:lnSpc>
                <a:spcPts val="24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The sheer amount of unstructured product data, such as descriptions and reviews, poses a significant challenge for effective filtering and organization.</a:t>
            </a:r>
            <a:endParaRPr lang="en-US" sz="1550" dirty="0"/>
          </a:p>
        </p:txBody>
      </p:sp>
      <p:sp>
        <p:nvSpPr>
          <p:cNvPr id="16" name="Shape 11"/>
          <p:cNvSpPr/>
          <p:nvPr/>
        </p:nvSpPr>
        <p:spPr>
          <a:xfrm>
            <a:off x="691396" y="5749171"/>
            <a:ext cx="7761208" cy="1773317"/>
          </a:xfrm>
          <a:prstGeom prst="roundRect">
            <a:avLst>
              <a:gd name="adj" fmla="val 6188"/>
            </a:avLst>
          </a:prstGeom>
          <a:solidFill>
            <a:srgbClr val="FFFFFF"/>
          </a:solidFill>
          <a:ln/>
        </p:spPr>
      </p:sp>
      <p:sp>
        <p:nvSpPr>
          <p:cNvPr id="17" name="Shape 12"/>
          <p:cNvSpPr/>
          <p:nvPr/>
        </p:nvSpPr>
        <p:spPr>
          <a:xfrm>
            <a:off x="691396" y="5726311"/>
            <a:ext cx="7761208" cy="91440"/>
          </a:xfrm>
          <a:prstGeom prst="roundRect">
            <a:avLst>
              <a:gd name="adj" fmla="val 194449"/>
            </a:avLst>
          </a:prstGeom>
          <a:solidFill>
            <a:srgbClr val="84C1FA"/>
          </a:solidFill>
          <a:ln/>
        </p:spPr>
      </p:sp>
      <p:sp>
        <p:nvSpPr>
          <p:cNvPr id="18" name="Shape 13"/>
          <p:cNvSpPr/>
          <p:nvPr/>
        </p:nvSpPr>
        <p:spPr>
          <a:xfrm>
            <a:off x="4275713" y="5452943"/>
            <a:ext cx="592574" cy="592574"/>
          </a:xfrm>
          <a:prstGeom prst="roundRect">
            <a:avLst>
              <a:gd name="adj" fmla="val 154310"/>
            </a:avLst>
          </a:prstGeom>
          <a:solidFill>
            <a:srgbClr val="84C1FA"/>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3473" y="5630585"/>
            <a:ext cx="237053" cy="237053"/>
          </a:xfrm>
          <a:prstGeom prst="rect">
            <a:avLst/>
          </a:prstGeom>
        </p:spPr>
      </p:pic>
      <p:sp>
        <p:nvSpPr>
          <p:cNvPr id="20" name="Text 14"/>
          <p:cNvSpPr/>
          <p:nvPr/>
        </p:nvSpPr>
        <p:spPr>
          <a:xfrm>
            <a:off x="911781" y="6243042"/>
            <a:ext cx="2469475" cy="308610"/>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Leveraging Text Data</a:t>
            </a:r>
            <a:endParaRPr lang="en-US" sz="1900" dirty="0"/>
          </a:p>
        </p:txBody>
      </p:sp>
      <p:sp>
        <p:nvSpPr>
          <p:cNvPr id="21" name="Text 15"/>
          <p:cNvSpPr/>
          <p:nvPr/>
        </p:nvSpPr>
        <p:spPr>
          <a:xfrm>
            <a:off x="911781" y="6670119"/>
            <a:ext cx="7320439" cy="631984"/>
          </a:xfrm>
          <a:prstGeom prst="rect">
            <a:avLst/>
          </a:prstGeom>
          <a:noFill/>
          <a:ln/>
        </p:spPr>
        <p:txBody>
          <a:bodyPr wrap="square" lIns="0" tIns="0" rIns="0" bIns="0" rtlCol="0" anchor="t"/>
          <a:lstStyle/>
          <a:p>
            <a:pPr algn="l" indent="0" marL="0">
              <a:lnSpc>
                <a:spcPts val="24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This project addresses these challenges by focusing on analyzing text data from product descriptions, user queries, and reviews.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1262538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Our Data Foundation: A Real-World Perspective</a:t>
            </a:r>
            <a:endParaRPr lang="en-US" sz="4450" dirty="0"/>
          </a:p>
        </p:txBody>
      </p:sp>
      <p:sp>
        <p:nvSpPr>
          <p:cNvPr id="3" name="Text 1"/>
          <p:cNvSpPr/>
          <p:nvPr/>
        </p:nvSpPr>
        <p:spPr>
          <a:xfrm>
            <a:off x="793790" y="2145625"/>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To build a robust recommendation system, we utilized a comprehensive, real-world dataset:</a:t>
            </a:r>
            <a:endParaRPr lang="en-US" sz="1750" dirty="0"/>
          </a:p>
        </p:txBody>
      </p:sp>
      <p:sp>
        <p:nvSpPr>
          <p:cNvPr id="4" name="Text 2"/>
          <p:cNvSpPr/>
          <p:nvPr/>
        </p:nvSpPr>
        <p:spPr>
          <a:xfrm>
            <a:off x="793790" y="3075503"/>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User Queries:</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Capturing explicit user interests and search patterns.</a:t>
            </a:r>
            <a:endParaRPr lang="en-US" sz="1750" dirty="0"/>
          </a:p>
        </p:txBody>
      </p:sp>
      <p:sp>
        <p:nvSpPr>
          <p:cNvPr id="5" name="Text 3"/>
          <p:cNvSpPr/>
          <p:nvPr/>
        </p:nvSpPr>
        <p:spPr>
          <a:xfrm>
            <a:off x="793790" y="3517702"/>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Product Reviews:</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Rich, descriptive text providing insights into product features and user sentiment.</a:t>
            </a:r>
            <a:endParaRPr lang="en-US" sz="1750" dirty="0"/>
          </a:p>
        </p:txBody>
      </p:sp>
      <p:sp>
        <p:nvSpPr>
          <p:cNvPr id="6" name="Text 4"/>
          <p:cNvSpPr/>
          <p:nvPr/>
        </p:nvSpPr>
        <p:spPr>
          <a:xfrm>
            <a:off x="793790" y="4322802"/>
            <a:ext cx="760428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Ratings:</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Numerical feedback indicating user satisfaction and product quality.</a:t>
            </a:r>
            <a:endParaRPr lang="en-US" sz="1750" dirty="0"/>
          </a:p>
        </p:txBody>
      </p:sp>
      <p:sp>
        <p:nvSpPr>
          <p:cNvPr id="7" name="Text 5"/>
          <p:cNvSpPr/>
          <p:nvPr/>
        </p:nvSpPr>
        <p:spPr>
          <a:xfrm>
            <a:off x="793790" y="525268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This extensive dataset, sourced from </a:t>
            </a:r>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Amazon</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provided a rich tapestry of information to train and validate our content-based model, ensuring its relevance to practical e-commerce scenarios.</a:t>
            </a:r>
            <a:endParaRPr lang="en-US" sz="1750" dirty="0"/>
          </a:p>
        </p:txBody>
      </p:sp>
      <p:pic>
        <p:nvPicPr>
          <p:cNvPr id="8"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6642" y="594479"/>
            <a:ext cx="13117116" cy="1351359"/>
          </a:xfrm>
          <a:prstGeom prst="rect">
            <a:avLst/>
          </a:prstGeom>
          <a:noFill/>
          <a:ln/>
        </p:spPr>
        <p:txBody>
          <a:bodyPr wrap="square" lIns="0" tIns="0" rIns="0" bIns="0" rtlCol="0" anchor="t"/>
          <a:lstStyle/>
          <a:p>
            <a:pPr algn="l" indent="0" marL="0">
              <a:lnSpc>
                <a:spcPts val="5300"/>
              </a:lnSpc>
              <a:buNone/>
            </a:pPr>
            <a:r>
              <a:rPr lang="en-US" sz="4250" dirty="0">
                <a:solidFill>
                  <a:srgbClr val="091C53"/>
                </a:solidFill>
                <a:latin typeface="Instrument Sans Semi Bold" pitchFamily="34" charset="0"/>
                <a:ea typeface="Instrument Sans Semi Bold" pitchFamily="34" charset="-122"/>
                <a:cs typeface="Instrument Sans Semi Bold" pitchFamily="34" charset="-120"/>
              </a:rPr>
              <a:t>Methodology: From Raw Text to Insightful Recommendations</a:t>
            </a:r>
            <a:endParaRPr lang="en-US" sz="4250" dirty="0"/>
          </a:p>
        </p:txBody>
      </p:sp>
      <p:pic>
        <p:nvPicPr>
          <p:cNvPr id="3" name="Image 0" descr="preencoded.png">    </p:cNvPr>
          <p:cNvPicPr>
            <a:picLocks noChangeAspect="1"/>
          </p:cNvPicPr>
          <p:nvPr/>
        </p:nvPicPr>
        <p:blipFill>
          <a:blip r:embed="rId1"/>
          <a:stretch>
            <a:fillRect/>
          </a:stretch>
        </p:blipFill>
        <p:spPr>
          <a:xfrm>
            <a:off x="756642" y="2378154"/>
            <a:ext cx="6558558" cy="864751"/>
          </a:xfrm>
          <a:prstGeom prst="rect">
            <a:avLst/>
          </a:prstGeom>
        </p:spPr>
      </p:pic>
      <p:sp>
        <p:nvSpPr>
          <p:cNvPr id="4" name="Text 1"/>
          <p:cNvSpPr/>
          <p:nvPr/>
        </p:nvSpPr>
        <p:spPr>
          <a:xfrm>
            <a:off x="972741" y="3459004"/>
            <a:ext cx="2702600" cy="337780"/>
          </a:xfrm>
          <a:prstGeom prst="rect">
            <a:avLst/>
          </a:prstGeom>
          <a:noFill/>
          <a:ln/>
        </p:spPr>
        <p:txBody>
          <a:bodyPr wrap="none" lIns="0" tIns="0" rIns="0" bIns="0" rtlCol="0" anchor="t"/>
          <a:lstStyle/>
          <a:p>
            <a:pPr algn="l" indent="0" marL="0">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Data Preprocessing</a:t>
            </a:r>
            <a:endParaRPr lang="en-US" sz="2100" dirty="0"/>
          </a:p>
        </p:txBody>
      </p:sp>
      <p:sp>
        <p:nvSpPr>
          <p:cNvPr id="5" name="Text 2"/>
          <p:cNvSpPr/>
          <p:nvPr/>
        </p:nvSpPr>
        <p:spPr>
          <a:xfrm>
            <a:off x="972741" y="3926443"/>
            <a:ext cx="6126361" cy="691753"/>
          </a:xfrm>
          <a:prstGeom prst="rect">
            <a:avLst/>
          </a:prstGeom>
          <a:noFill/>
          <a:ln/>
        </p:spPr>
        <p:txBody>
          <a:bodyPr wrap="square" lIns="0" tIns="0" rIns="0" bIns="0" rtlCol="0" anchor="t"/>
          <a:lstStyle/>
          <a:p>
            <a:pPr algn="l" indent="0" marL="0">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Loading and cleaning raw data, addressing inconsistencies and preparing it for analysis.</a:t>
            </a:r>
            <a:endParaRPr lang="en-US" sz="1700" dirty="0"/>
          </a:p>
        </p:txBody>
      </p:sp>
      <p:pic>
        <p:nvPicPr>
          <p:cNvPr id="6" name="Image 1" descr="preencoded.png">    </p:cNvPr>
          <p:cNvPicPr>
            <a:picLocks noChangeAspect="1"/>
          </p:cNvPicPr>
          <p:nvPr/>
        </p:nvPicPr>
        <p:blipFill>
          <a:blip r:embed="rId2"/>
          <a:stretch>
            <a:fillRect/>
          </a:stretch>
        </p:blipFill>
        <p:spPr>
          <a:xfrm>
            <a:off x="7315200" y="2378154"/>
            <a:ext cx="6558558" cy="864751"/>
          </a:xfrm>
          <a:prstGeom prst="rect">
            <a:avLst/>
          </a:prstGeom>
        </p:spPr>
      </p:pic>
      <p:sp>
        <p:nvSpPr>
          <p:cNvPr id="7" name="Text 3"/>
          <p:cNvSpPr/>
          <p:nvPr/>
        </p:nvSpPr>
        <p:spPr>
          <a:xfrm>
            <a:off x="7531298" y="3459004"/>
            <a:ext cx="2702600" cy="337780"/>
          </a:xfrm>
          <a:prstGeom prst="rect">
            <a:avLst/>
          </a:prstGeom>
          <a:noFill/>
          <a:ln/>
        </p:spPr>
        <p:txBody>
          <a:bodyPr wrap="none" lIns="0" tIns="0" rIns="0" bIns="0" rtlCol="0" anchor="t"/>
          <a:lstStyle/>
          <a:p>
            <a:pPr algn="l" indent="0" marL="0">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Text Combination</a:t>
            </a:r>
            <a:endParaRPr lang="en-US" sz="2100" dirty="0"/>
          </a:p>
        </p:txBody>
      </p:sp>
      <p:sp>
        <p:nvSpPr>
          <p:cNvPr id="8" name="Text 4"/>
          <p:cNvSpPr/>
          <p:nvPr/>
        </p:nvSpPr>
        <p:spPr>
          <a:xfrm>
            <a:off x="7531298" y="3926443"/>
            <a:ext cx="6126361" cy="691753"/>
          </a:xfrm>
          <a:prstGeom prst="rect">
            <a:avLst/>
          </a:prstGeom>
          <a:noFill/>
          <a:ln/>
        </p:spPr>
        <p:txBody>
          <a:bodyPr wrap="square" lIns="0" tIns="0" rIns="0" bIns="0" rtlCol="0" anchor="t"/>
          <a:lstStyle/>
          <a:p>
            <a:pPr algn="l" indent="0" marL="0">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Merging user queries and product review text to create a unified content profile for each item.</a:t>
            </a:r>
            <a:endParaRPr lang="en-US" sz="1700" dirty="0"/>
          </a:p>
        </p:txBody>
      </p:sp>
      <p:pic>
        <p:nvPicPr>
          <p:cNvPr id="9" name="Image 2" descr="preencoded.png">    </p:cNvPr>
          <p:cNvPicPr>
            <a:picLocks noChangeAspect="1"/>
          </p:cNvPicPr>
          <p:nvPr/>
        </p:nvPicPr>
        <p:blipFill>
          <a:blip r:embed="rId3"/>
          <a:stretch>
            <a:fillRect/>
          </a:stretch>
        </p:blipFill>
        <p:spPr>
          <a:xfrm>
            <a:off x="756642" y="4834295"/>
            <a:ext cx="6558558" cy="864751"/>
          </a:xfrm>
          <a:prstGeom prst="rect">
            <a:avLst/>
          </a:prstGeom>
        </p:spPr>
      </p:pic>
      <p:sp>
        <p:nvSpPr>
          <p:cNvPr id="10" name="Text 5"/>
          <p:cNvSpPr/>
          <p:nvPr/>
        </p:nvSpPr>
        <p:spPr>
          <a:xfrm>
            <a:off x="972741" y="5915144"/>
            <a:ext cx="2702600" cy="337780"/>
          </a:xfrm>
          <a:prstGeom prst="rect">
            <a:avLst/>
          </a:prstGeom>
          <a:noFill/>
          <a:ln/>
        </p:spPr>
        <p:txBody>
          <a:bodyPr wrap="none" lIns="0" tIns="0" rIns="0" bIns="0" rtlCol="0" anchor="t"/>
          <a:lstStyle/>
          <a:p>
            <a:pPr algn="l" indent="0" marL="0">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TF-IDF Vectorization</a:t>
            </a:r>
            <a:endParaRPr lang="en-US" sz="2100" dirty="0"/>
          </a:p>
        </p:txBody>
      </p:sp>
      <p:sp>
        <p:nvSpPr>
          <p:cNvPr id="11" name="Text 6"/>
          <p:cNvSpPr/>
          <p:nvPr/>
        </p:nvSpPr>
        <p:spPr>
          <a:xfrm>
            <a:off x="972741" y="6382583"/>
            <a:ext cx="6126361" cy="1037630"/>
          </a:xfrm>
          <a:prstGeom prst="rect">
            <a:avLst/>
          </a:prstGeom>
          <a:noFill/>
          <a:ln/>
        </p:spPr>
        <p:txBody>
          <a:bodyPr wrap="square" lIns="0" tIns="0" rIns="0" bIns="0" rtlCol="0" anchor="t"/>
          <a:lstStyle/>
          <a:p>
            <a:pPr algn="l" indent="0" marL="0">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Transforming text into numerical vectors using Term Frequency-Inverse Document Frequency (TF-IDF), capturing word importance.</a:t>
            </a:r>
            <a:endParaRPr lang="en-US" sz="1700" dirty="0"/>
          </a:p>
        </p:txBody>
      </p:sp>
      <p:pic>
        <p:nvPicPr>
          <p:cNvPr id="12" name="Image 3" descr="preencoded.png">    </p:cNvPr>
          <p:cNvPicPr>
            <a:picLocks noChangeAspect="1"/>
          </p:cNvPicPr>
          <p:nvPr/>
        </p:nvPicPr>
        <p:blipFill>
          <a:blip r:embed="rId4"/>
          <a:stretch>
            <a:fillRect/>
          </a:stretch>
        </p:blipFill>
        <p:spPr>
          <a:xfrm>
            <a:off x="7315200" y="4834295"/>
            <a:ext cx="6558558" cy="864751"/>
          </a:xfrm>
          <a:prstGeom prst="rect">
            <a:avLst/>
          </a:prstGeom>
        </p:spPr>
      </p:pic>
      <p:sp>
        <p:nvSpPr>
          <p:cNvPr id="13" name="Text 7"/>
          <p:cNvSpPr/>
          <p:nvPr/>
        </p:nvSpPr>
        <p:spPr>
          <a:xfrm>
            <a:off x="7531298" y="5915144"/>
            <a:ext cx="2702600" cy="337780"/>
          </a:xfrm>
          <a:prstGeom prst="rect">
            <a:avLst/>
          </a:prstGeom>
          <a:noFill/>
          <a:ln/>
        </p:spPr>
        <p:txBody>
          <a:bodyPr wrap="none" lIns="0" tIns="0" rIns="0" bIns="0" rtlCol="0" anchor="t"/>
          <a:lstStyle/>
          <a:p>
            <a:pPr algn="l" indent="0" marL="0">
              <a:lnSpc>
                <a:spcPts val="265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Cosine Similarity</a:t>
            </a:r>
            <a:endParaRPr lang="en-US" sz="2100" dirty="0"/>
          </a:p>
        </p:txBody>
      </p:sp>
      <p:sp>
        <p:nvSpPr>
          <p:cNvPr id="14" name="Text 8"/>
          <p:cNvSpPr/>
          <p:nvPr/>
        </p:nvSpPr>
        <p:spPr>
          <a:xfrm>
            <a:off x="7531298" y="6382583"/>
            <a:ext cx="6126361" cy="691753"/>
          </a:xfrm>
          <a:prstGeom prst="rect">
            <a:avLst/>
          </a:prstGeom>
          <a:noFill/>
          <a:ln/>
        </p:spPr>
        <p:txBody>
          <a:bodyPr wrap="square" lIns="0" tIns="0" rIns="0" bIns="0" rtlCol="0" anchor="t"/>
          <a:lstStyle/>
          <a:p>
            <a:pPr algn="l" indent="0" marL="0">
              <a:lnSpc>
                <a:spcPts val="270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Calculating the similarity between product vectors using cosine similarity to identify related items.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498765" y="418743"/>
            <a:ext cx="9632752" cy="951786"/>
          </a:xfrm>
          <a:prstGeom prst="rect">
            <a:avLst/>
          </a:prstGeom>
          <a:noFill/>
          <a:ln/>
        </p:spPr>
        <p:txBody>
          <a:bodyPr wrap="square" lIns="0" tIns="0" rIns="0" bIns="0" rtlCol="0" anchor="t"/>
          <a:lstStyle/>
          <a:p>
            <a:pPr algn="l" indent="0" marL="0">
              <a:lnSpc>
                <a:spcPts val="3700"/>
              </a:lnSpc>
              <a:buNone/>
            </a:pPr>
            <a:r>
              <a:rPr lang="en-US" sz="2950" dirty="0">
                <a:solidFill>
                  <a:srgbClr val="091C53"/>
                </a:solidFill>
                <a:latin typeface="Instrument Sans Semi Bold" pitchFamily="34" charset="0"/>
                <a:ea typeface="Instrument Sans Semi Bold" pitchFamily="34" charset="-122"/>
                <a:cs typeface="Instrument Sans Semi Bold" pitchFamily="34" charset="-120"/>
              </a:rPr>
              <a:t>System Workflow: A Seamless Recommendation Journey</a:t>
            </a:r>
            <a:endParaRPr lang="en-US" sz="2950" dirty="0"/>
          </a:p>
        </p:txBody>
      </p:sp>
      <p:pic>
        <p:nvPicPr>
          <p:cNvPr id="3" name="Image 0" descr="preencoded.png">    </p:cNvPr>
          <p:cNvPicPr>
            <a:picLocks noChangeAspect="1"/>
          </p:cNvPicPr>
          <p:nvPr/>
        </p:nvPicPr>
        <p:blipFill>
          <a:blip r:embed="rId1"/>
          <a:stretch>
            <a:fillRect/>
          </a:stretch>
        </p:blipFill>
        <p:spPr>
          <a:xfrm>
            <a:off x="2538413" y="1675090"/>
            <a:ext cx="9553337" cy="4119563"/>
          </a:xfrm>
          <a:prstGeom prst="rect">
            <a:avLst/>
          </a:prstGeom>
        </p:spPr>
      </p:pic>
      <p:sp>
        <p:nvSpPr>
          <p:cNvPr id="4" name="Text 1"/>
          <p:cNvSpPr/>
          <p:nvPr/>
        </p:nvSpPr>
        <p:spPr>
          <a:xfrm>
            <a:off x="3181310" y="5013430"/>
            <a:ext cx="2167300" cy="270912"/>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Rank Products</a:t>
            </a:r>
            <a:endParaRPr lang="en-US" sz="1350" dirty="0"/>
          </a:p>
        </p:txBody>
      </p:sp>
      <p:sp>
        <p:nvSpPr>
          <p:cNvPr id="5" name="Text 2"/>
          <p:cNvSpPr/>
          <p:nvPr/>
        </p:nvSpPr>
        <p:spPr>
          <a:xfrm>
            <a:off x="3181310" y="4059817"/>
            <a:ext cx="2167300" cy="270913"/>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Compute Similarity</a:t>
            </a:r>
            <a:endParaRPr lang="en-US" sz="1350" dirty="0"/>
          </a:p>
        </p:txBody>
      </p:sp>
      <p:sp>
        <p:nvSpPr>
          <p:cNvPr id="6" name="Text 3"/>
          <p:cNvSpPr/>
          <p:nvPr/>
        </p:nvSpPr>
        <p:spPr>
          <a:xfrm>
            <a:off x="3181310" y="3115838"/>
            <a:ext cx="2167300" cy="270912"/>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Extract Features</a:t>
            </a:r>
            <a:endParaRPr lang="en-US" sz="1350" dirty="0"/>
          </a:p>
        </p:txBody>
      </p:sp>
      <p:sp>
        <p:nvSpPr>
          <p:cNvPr id="7" name="Text 4"/>
          <p:cNvSpPr/>
          <p:nvPr/>
        </p:nvSpPr>
        <p:spPr>
          <a:xfrm>
            <a:off x="3181310" y="2162225"/>
            <a:ext cx="2167300" cy="270913"/>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Semi Bold" pitchFamily="34" charset="0"/>
                <a:ea typeface="Instrument Sans Semi Bold" pitchFamily="34" charset="-122"/>
                <a:cs typeface="Instrument Sans Semi Bold" pitchFamily="34" charset="-120"/>
              </a:rPr>
              <a:t>Input</a:t>
            </a:r>
            <a:endParaRPr lang="en-US" sz="1350" dirty="0"/>
          </a:p>
        </p:txBody>
      </p:sp>
      <p:sp>
        <p:nvSpPr>
          <p:cNvPr id="8" name="Text 5"/>
          <p:cNvSpPr/>
          <p:nvPr/>
        </p:nvSpPr>
        <p:spPr>
          <a:xfrm>
            <a:off x="2498765" y="5965984"/>
            <a:ext cx="9632752" cy="243602"/>
          </a:xfrm>
          <a:prstGeom prst="rect">
            <a:avLst/>
          </a:prstGeom>
          <a:noFill/>
          <a:ln/>
        </p:spPr>
        <p:txBody>
          <a:bodyPr wrap="none" lIns="0" tIns="0" rIns="0" bIns="0" rtlCol="0" anchor="t"/>
          <a:lstStyle/>
          <a:p>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Our system operates through a streamlined process to deliver precise product recommendations:</a:t>
            </a:r>
            <a:endParaRPr lang="en-US" sz="1150" dirty="0"/>
          </a:p>
        </p:txBody>
      </p:sp>
      <p:sp>
        <p:nvSpPr>
          <p:cNvPr id="9" name="Text 6"/>
          <p:cNvSpPr/>
          <p:nvPr/>
        </p:nvSpPr>
        <p:spPr>
          <a:xfrm>
            <a:off x="2498765" y="6380917"/>
            <a:ext cx="9632752"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E3063"/>
                </a:solidFill>
                <a:latin typeface="Instrument Sans Medium" pitchFamily="34" charset="0"/>
                <a:ea typeface="Instrument Sans Medium" pitchFamily="34" charset="-122"/>
                <a:cs typeface="Instrument Sans Medium" pitchFamily="34" charset="-120"/>
              </a:rPr>
              <a:t>Input:</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The journey begins with either a specific product or explicit user preferences.</a:t>
            </a:r>
            <a:endParaRPr lang="en-US" sz="1150" dirty="0"/>
          </a:p>
        </p:txBody>
      </p:sp>
      <p:sp>
        <p:nvSpPr>
          <p:cNvPr id="10" name="Text 7"/>
          <p:cNvSpPr/>
          <p:nvPr/>
        </p:nvSpPr>
        <p:spPr>
          <a:xfrm>
            <a:off x="2498765" y="6677739"/>
            <a:ext cx="9632752"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E3063"/>
                </a:solidFill>
                <a:latin typeface="Instrument Sans Medium" pitchFamily="34" charset="0"/>
                <a:ea typeface="Instrument Sans Medium" pitchFamily="34" charset="-122"/>
                <a:cs typeface="Instrument Sans Medium" pitchFamily="34" charset="-120"/>
              </a:rPr>
              <a:t>Feature Extraction:</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Key product attributes and characteristics are extracted from the processed text data.</a:t>
            </a:r>
            <a:endParaRPr lang="en-US" sz="1150" dirty="0"/>
          </a:p>
        </p:txBody>
      </p:sp>
      <p:sp>
        <p:nvSpPr>
          <p:cNvPr id="11" name="Text 8"/>
          <p:cNvSpPr/>
          <p:nvPr/>
        </p:nvSpPr>
        <p:spPr>
          <a:xfrm>
            <a:off x="2498765" y="6974562"/>
            <a:ext cx="9632752"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E3063"/>
                </a:solidFill>
                <a:latin typeface="Instrument Sans Medium" pitchFamily="34" charset="0"/>
                <a:ea typeface="Instrument Sans Medium" pitchFamily="34" charset="-122"/>
                <a:cs typeface="Instrument Sans Medium" pitchFamily="34" charset="-120"/>
              </a:rPr>
              <a:t>Similarity Computation:</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The system then calculates the similarity between the input and all other products.</a:t>
            </a:r>
            <a:endParaRPr lang="en-US" sz="1150" dirty="0"/>
          </a:p>
        </p:txBody>
      </p:sp>
      <p:sp>
        <p:nvSpPr>
          <p:cNvPr id="12" name="Text 9"/>
          <p:cNvSpPr/>
          <p:nvPr/>
        </p:nvSpPr>
        <p:spPr>
          <a:xfrm>
            <a:off x="2498765" y="7271385"/>
            <a:ext cx="9632752"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E3063"/>
                </a:solidFill>
                <a:latin typeface="Instrument Sans Medium" pitchFamily="34" charset="0"/>
                <a:ea typeface="Instrument Sans Medium" pitchFamily="34" charset="-122"/>
                <a:cs typeface="Instrument Sans Medium" pitchFamily="34" charset="-120"/>
              </a:rPr>
              <a:t>Ranking:</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Products are ranked based on their similarity scores, combined with popularity metrics.</a:t>
            </a:r>
            <a:endParaRPr lang="en-US" sz="1150" dirty="0"/>
          </a:p>
        </p:txBody>
      </p:sp>
      <p:sp>
        <p:nvSpPr>
          <p:cNvPr id="13" name="Text 10"/>
          <p:cNvSpPr/>
          <p:nvPr/>
        </p:nvSpPr>
        <p:spPr>
          <a:xfrm>
            <a:off x="2498765" y="7568208"/>
            <a:ext cx="9632752" cy="243602"/>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1E3063"/>
                </a:solidFill>
                <a:latin typeface="Instrument Sans Medium" pitchFamily="34" charset="0"/>
                <a:ea typeface="Instrument Sans Medium" pitchFamily="34" charset="-122"/>
                <a:cs typeface="Instrument Sans Medium" pitchFamily="34" charset="-120"/>
              </a:rPr>
              <a:t>Recommendation:</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Finally, the top N most relevant products are presented to the user.</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278850" y="524828"/>
            <a:ext cx="10004941" cy="596503"/>
          </a:xfrm>
          <a:prstGeom prst="rect">
            <a:avLst/>
          </a:prstGeom>
          <a:noFill/>
          <a:ln/>
        </p:spPr>
        <p:txBody>
          <a:bodyPr wrap="none" lIns="0" tIns="0" rIns="0" bIns="0" rtlCol="0" anchor="t"/>
          <a:lstStyle/>
          <a:p>
            <a:pPr algn="l" indent="0" marL="0">
              <a:lnSpc>
                <a:spcPts val="465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Visualizing Success: Interpreting Our Results</a:t>
            </a:r>
            <a:endParaRPr lang="en-US" sz="3750" dirty="0"/>
          </a:p>
        </p:txBody>
      </p:sp>
      <p:sp>
        <p:nvSpPr>
          <p:cNvPr id="3" name="Text 1"/>
          <p:cNvSpPr/>
          <p:nvPr/>
        </p:nvSpPr>
        <p:spPr>
          <a:xfrm>
            <a:off x="1278850" y="1503045"/>
            <a:ext cx="12072699" cy="305276"/>
          </a:xfrm>
          <a:prstGeom prst="rect">
            <a:avLst/>
          </a:prstGeom>
          <a:noFill/>
          <a:ln/>
        </p:spPr>
        <p:txBody>
          <a:bodyPr wrap="non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The effectiveness of our recommendation system was thoroughly evaluated through various visualizations:</a:t>
            </a:r>
            <a:endParaRPr lang="en-US" sz="1500" dirty="0"/>
          </a:p>
        </p:txBody>
      </p:sp>
      <p:pic>
        <p:nvPicPr>
          <p:cNvPr id="4" name="Image 0" descr="preencoded.png">    </p:cNvPr>
          <p:cNvPicPr>
            <a:picLocks noChangeAspect="1"/>
          </p:cNvPicPr>
          <p:nvPr/>
        </p:nvPicPr>
        <p:blipFill>
          <a:blip r:embed="rId1"/>
          <a:stretch>
            <a:fillRect/>
          </a:stretch>
        </p:blipFill>
        <p:spPr>
          <a:xfrm>
            <a:off x="1278850" y="2022991"/>
            <a:ext cx="3865245" cy="3865245"/>
          </a:xfrm>
          <a:prstGeom prst="rect">
            <a:avLst/>
          </a:prstGeom>
        </p:spPr>
      </p:pic>
      <p:sp>
        <p:nvSpPr>
          <p:cNvPr id="5" name="Text 2"/>
          <p:cNvSpPr/>
          <p:nvPr/>
        </p:nvSpPr>
        <p:spPr>
          <a:xfrm>
            <a:off x="1278850" y="6079093"/>
            <a:ext cx="2385893" cy="298252"/>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Rating Distribution</a:t>
            </a:r>
            <a:endParaRPr lang="en-US" sz="1850" dirty="0"/>
          </a:p>
        </p:txBody>
      </p:sp>
      <p:sp>
        <p:nvSpPr>
          <p:cNvPr id="6" name="Text 3"/>
          <p:cNvSpPr/>
          <p:nvPr/>
        </p:nvSpPr>
        <p:spPr>
          <a:xfrm>
            <a:off x="1278850" y="6491764"/>
            <a:ext cx="3865245" cy="91582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Graphs illustrating the overall spread and average of product ratings, indicating general user satisfaction.</a:t>
            </a:r>
            <a:endParaRPr lang="en-US" sz="1500" dirty="0"/>
          </a:p>
        </p:txBody>
      </p:sp>
      <p:pic>
        <p:nvPicPr>
          <p:cNvPr id="7" name="Image 1" descr="preencoded.png">    </p:cNvPr>
          <p:cNvPicPr>
            <a:picLocks noChangeAspect="1"/>
          </p:cNvPicPr>
          <p:nvPr/>
        </p:nvPicPr>
        <p:blipFill>
          <a:blip r:embed="rId2"/>
          <a:stretch>
            <a:fillRect/>
          </a:stretch>
        </p:blipFill>
        <p:spPr>
          <a:xfrm>
            <a:off x="5382578" y="2022991"/>
            <a:ext cx="3865245" cy="3865245"/>
          </a:xfrm>
          <a:prstGeom prst="rect">
            <a:avLst/>
          </a:prstGeom>
        </p:spPr>
      </p:pic>
      <p:sp>
        <p:nvSpPr>
          <p:cNvPr id="8" name="Text 4"/>
          <p:cNvSpPr/>
          <p:nvPr/>
        </p:nvSpPr>
        <p:spPr>
          <a:xfrm>
            <a:off x="5382578" y="6079093"/>
            <a:ext cx="2385893" cy="298252"/>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Similarity Heatmaps</a:t>
            </a:r>
            <a:endParaRPr lang="en-US" sz="1850" dirty="0"/>
          </a:p>
        </p:txBody>
      </p:sp>
      <p:sp>
        <p:nvSpPr>
          <p:cNvPr id="9" name="Text 5"/>
          <p:cNvSpPr/>
          <p:nvPr/>
        </p:nvSpPr>
        <p:spPr>
          <a:xfrm>
            <a:off x="5382578" y="6491764"/>
            <a:ext cx="3865245" cy="91582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Visual representations of product-to-product similarity, highlighting clusters of highly related items.</a:t>
            </a:r>
            <a:endParaRPr lang="en-US" sz="1500" dirty="0"/>
          </a:p>
        </p:txBody>
      </p:sp>
      <p:pic>
        <p:nvPicPr>
          <p:cNvPr id="10" name="Image 2" descr="preencoded.png">    </p:cNvPr>
          <p:cNvPicPr>
            <a:picLocks noChangeAspect="1"/>
          </p:cNvPicPr>
          <p:nvPr/>
        </p:nvPicPr>
        <p:blipFill>
          <a:blip r:embed="rId3"/>
          <a:stretch>
            <a:fillRect/>
          </a:stretch>
        </p:blipFill>
        <p:spPr>
          <a:xfrm>
            <a:off x="9486305" y="2022991"/>
            <a:ext cx="3865245" cy="3865245"/>
          </a:xfrm>
          <a:prstGeom prst="rect">
            <a:avLst/>
          </a:prstGeom>
        </p:spPr>
      </p:pic>
      <p:sp>
        <p:nvSpPr>
          <p:cNvPr id="11" name="Text 6"/>
          <p:cNvSpPr/>
          <p:nvPr/>
        </p:nvSpPr>
        <p:spPr>
          <a:xfrm>
            <a:off x="9486305" y="6079093"/>
            <a:ext cx="3865245" cy="596503"/>
          </a:xfrm>
          <a:prstGeom prst="rect">
            <a:avLst/>
          </a:prstGeom>
          <a:noFill/>
          <a:ln/>
        </p:spPr>
        <p:txBody>
          <a:bodyPr wrap="squar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Query &amp; Review Recommendations</a:t>
            </a:r>
            <a:endParaRPr lang="en-US" sz="1850" dirty="0"/>
          </a:p>
        </p:txBody>
      </p:sp>
      <p:sp>
        <p:nvSpPr>
          <p:cNvPr id="12" name="Text 7"/>
          <p:cNvSpPr/>
          <p:nvPr/>
        </p:nvSpPr>
        <p:spPr>
          <a:xfrm>
            <a:off x="9486305" y="6790015"/>
            <a:ext cx="3865245" cy="91582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Demonstrations of recommendations driven by user queries, product reviews, and a hybrid approach, confirming relevance.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67301" y="550307"/>
            <a:ext cx="11974830" cy="597456"/>
          </a:xfrm>
          <a:prstGeom prst="rect">
            <a:avLst/>
          </a:prstGeom>
          <a:noFill/>
          <a:ln/>
        </p:spPr>
        <p:txBody>
          <a:bodyPr wrap="none" lIns="0" tIns="0" rIns="0" bIns="0" rtlCol="0" anchor="t"/>
          <a:lstStyle/>
          <a:p>
            <a:pPr algn="l" indent="0" marL="0">
              <a:lnSpc>
                <a:spcPts val="4700"/>
              </a:lnSpc>
              <a:buNone/>
            </a:pPr>
            <a:r>
              <a:rPr lang="en-US" sz="3750" dirty="0">
                <a:solidFill>
                  <a:srgbClr val="091C53"/>
                </a:solidFill>
                <a:latin typeface="Instrument Sans Semi Bold" pitchFamily="34" charset="0"/>
                <a:ea typeface="Instrument Sans Semi Bold" pitchFamily="34" charset="-122"/>
                <a:cs typeface="Instrument Sans Semi Bold" pitchFamily="34" charset="-120"/>
              </a:rPr>
              <a:t>Demonstrated Impact: Relevant Product Suggestions</a:t>
            </a:r>
            <a:endParaRPr lang="en-US" sz="3750" dirty="0"/>
          </a:p>
        </p:txBody>
      </p:sp>
      <p:pic>
        <p:nvPicPr>
          <p:cNvPr id="3" name="Image 0" descr="preencoded.png">    </p:cNvPr>
          <p:cNvPicPr>
            <a:picLocks noChangeAspect="1"/>
          </p:cNvPicPr>
          <p:nvPr/>
        </p:nvPicPr>
        <p:blipFill>
          <a:blip r:embed="rId1"/>
          <a:stretch>
            <a:fillRect/>
          </a:stretch>
        </p:blipFill>
        <p:spPr>
          <a:xfrm>
            <a:off x="1267301" y="1649611"/>
            <a:ext cx="5814536" cy="5814536"/>
          </a:xfrm>
          <a:prstGeom prst="rect">
            <a:avLst/>
          </a:prstGeom>
        </p:spPr>
      </p:pic>
      <p:sp>
        <p:nvSpPr>
          <p:cNvPr id="4" name="Text 1"/>
          <p:cNvSpPr/>
          <p:nvPr/>
        </p:nvSpPr>
        <p:spPr>
          <a:xfrm>
            <a:off x="7555944" y="1606629"/>
            <a:ext cx="5814536" cy="917615"/>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Through rigorous testing and analysis, our content-based recommendation system consistently produces highly relevant product suggestions.</a:t>
            </a:r>
            <a:endParaRPr lang="en-US" sz="1500" dirty="0"/>
          </a:p>
        </p:txBody>
      </p:sp>
      <p:sp>
        <p:nvSpPr>
          <p:cNvPr id="5" name="Text 2"/>
          <p:cNvSpPr/>
          <p:nvPr/>
        </p:nvSpPr>
        <p:spPr>
          <a:xfrm>
            <a:off x="7555944" y="2696289"/>
            <a:ext cx="5814536" cy="1223486"/>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By understanding the inherent characteristics of products and aligning them with user queries and review sentiments, the system significantly enhances the product discovery experience, leading to greater user satisfaction and engagement.</a:t>
            </a:r>
            <a:endParaRPr lang="en-US" sz="1500" dirty="0"/>
          </a:p>
        </p:txBody>
      </p:sp>
      <p:sp>
        <p:nvSpPr>
          <p:cNvPr id="6" name="Text 3"/>
          <p:cNvSpPr/>
          <p:nvPr/>
        </p:nvSpPr>
        <p:spPr>
          <a:xfrm>
            <a:off x="7555944" y="4091821"/>
            <a:ext cx="5814536" cy="917615"/>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This project successfully demonstrates the power of Natural Language Processing (NLP) techniques in solving real-world e-commerce challenges.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667345"/>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Conclusion: A Stepping Stone to Smarter Recommendations</a:t>
            </a:r>
            <a:endParaRPr lang="en-US" sz="4450" dirty="0"/>
          </a:p>
        </p:txBody>
      </p:sp>
      <p:sp>
        <p:nvSpPr>
          <p:cNvPr id="4" name="Shape 1"/>
          <p:cNvSpPr/>
          <p:nvPr/>
        </p:nvSpPr>
        <p:spPr>
          <a:xfrm>
            <a:off x="6280190" y="3133844"/>
            <a:ext cx="7556421" cy="4428411"/>
          </a:xfrm>
          <a:prstGeom prst="roundRect">
            <a:avLst>
              <a:gd name="adj" fmla="val 4610"/>
            </a:avLst>
          </a:prstGeom>
          <a:solidFill>
            <a:srgbClr val="CEE6FD"/>
          </a:solidFill>
          <a:ln/>
        </p:spPr>
      </p:sp>
      <p:sp>
        <p:nvSpPr>
          <p:cNvPr id="5" name="Shape 2"/>
          <p:cNvSpPr/>
          <p:nvPr/>
        </p:nvSpPr>
        <p:spPr>
          <a:xfrm>
            <a:off x="6280190" y="3133844"/>
            <a:ext cx="3778210" cy="2758559"/>
          </a:xfrm>
          <a:prstGeom prst="roundRect">
            <a:avLst>
              <a:gd name="adj" fmla="val 7400"/>
            </a:avLst>
          </a:prstGeom>
          <a:solidFill>
            <a:srgbClr val="CEE6FD"/>
          </a:solidFill>
          <a:ln/>
        </p:spPr>
      </p:sp>
      <p:sp>
        <p:nvSpPr>
          <p:cNvPr id="6" name="Text 3"/>
          <p:cNvSpPr/>
          <p:nvPr/>
        </p:nvSpPr>
        <p:spPr>
          <a:xfrm>
            <a:off x="6507004" y="3360658"/>
            <a:ext cx="2984421" cy="708660"/>
          </a:xfrm>
          <a:prstGeom prst="rect">
            <a:avLst/>
          </a:prstGeom>
          <a:noFill/>
          <a:ln/>
        </p:spPr>
        <p:txBody>
          <a:bodyPr wrap="squar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Successful Implementation</a:t>
            </a:r>
            <a:endParaRPr lang="en-US" sz="2200" dirty="0"/>
          </a:p>
        </p:txBody>
      </p:sp>
      <p:sp>
        <p:nvSpPr>
          <p:cNvPr id="7" name="Text 4"/>
          <p:cNvSpPr/>
          <p:nvPr/>
        </p:nvSpPr>
        <p:spPr>
          <a:xfrm>
            <a:off x="6507004" y="4205407"/>
            <a:ext cx="2984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We have successfully designed and implemented a functional content-based recommendation system.</a:t>
            </a:r>
            <a:endParaRPr lang="en-US" sz="1750" dirty="0"/>
          </a:p>
        </p:txBody>
      </p:sp>
      <p:sp>
        <p:nvSpPr>
          <p:cNvPr id="8" name="Shape 5"/>
          <p:cNvSpPr/>
          <p:nvPr/>
        </p:nvSpPr>
        <p:spPr>
          <a:xfrm>
            <a:off x="10058400" y="3133844"/>
            <a:ext cx="3778210" cy="2758559"/>
          </a:xfrm>
          <a:prstGeom prst="rect">
            <a:avLst/>
          </a:prstGeom>
          <a:solidFill>
            <a:srgbClr val="CEE6FD"/>
          </a:solidFill>
          <a:ln/>
        </p:spPr>
      </p:sp>
      <p:sp>
        <p:nvSpPr>
          <p:cNvPr id="9" name="Shape 6"/>
          <p:cNvSpPr/>
          <p:nvPr/>
        </p:nvSpPr>
        <p:spPr>
          <a:xfrm>
            <a:off x="10058400" y="3133844"/>
            <a:ext cx="30480" cy="2758559"/>
          </a:xfrm>
          <a:prstGeom prst="roundRect">
            <a:avLst>
              <a:gd name="adj" fmla="val 669768"/>
            </a:avLst>
          </a:prstGeom>
          <a:solidFill>
            <a:srgbClr val="B4CCE3"/>
          </a:solidFill>
          <a:ln/>
        </p:spPr>
      </p:sp>
      <p:sp>
        <p:nvSpPr>
          <p:cNvPr id="10" name="Text 7"/>
          <p:cNvSpPr/>
          <p:nvPr/>
        </p:nvSpPr>
        <p:spPr>
          <a:xfrm>
            <a:off x="10625376" y="33606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NLP Application</a:t>
            </a:r>
            <a:endParaRPr lang="en-US" sz="2200" dirty="0"/>
          </a:p>
        </p:txBody>
      </p:sp>
      <p:sp>
        <p:nvSpPr>
          <p:cNvPr id="11" name="Text 8"/>
          <p:cNvSpPr/>
          <p:nvPr/>
        </p:nvSpPr>
        <p:spPr>
          <a:xfrm>
            <a:off x="10625376" y="3851077"/>
            <a:ext cx="2984421"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The project effectively showcased the practical application of NLP techniques in data-driven product recommendations.</a:t>
            </a:r>
            <a:endParaRPr lang="en-US" sz="1750" dirty="0"/>
          </a:p>
        </p:txBody>
      </p:sp>
      <p:sp>
        <p:nvSpPr>
          <p:cNvPr id="12" name="Shape 9"/>
          <p:cNvSpPr/>
          <p:nvPr/>
        </p:nvSpPr>
        <p:spPr>
          <a:xfrm>
            <a:off x="9774912" y="4229576"/>
            <a:ext cx="566976" cy="566976"/>
          </a:xfrm>
          <a:prstGeom prst="roundRect">
            <a:avLst>
              <a:gd name="adj" fmla="val 36006"/>
            </a:avLst>
          </a:prstGeom>
          <a:solidFill>
            <a:srgbClr val="FFFFFF"/>
          </a:solidFill>
          <a:ln w="30480">
            <a:solidFill>
              <a:srgbClr val="B4CCE3"/>
            </a:solidFill>
            <a:prstDash val="solid"/>
          </a:ln>
        </p:spPr>
      </p:sp>
      <p:pic>
        <p:nvPicPr>
          <p:cNvPr id="13"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6597" y="4371261"/>
            <a:ext cx="283488" cy="283488"/>
          </a:xfrm>
          <a:prstGeom prst="rect">
            <a:avLst/>
          </a:prstGeom>
        </p:spPr>
      </p:pic>
      <p:sp>
        <p:nvSpPr>
          <p:cNvPr id="14" name="Shape 10"/>
          <p:cNvSpPr/>
          <p:nvPr/>
        </p:nvSpPr>
        <p:spPr>
          <a:xfrm>
            <a:off x="6280190" y="5892403"/>
            <a:ext cx="7556421" cy="1669852"/>
          </a:xfrm>
          <a:prstGeom prst="rect">
            <a:avLst/>
          </a:prstGeom>
          <a:solidFill>
            <a:srgbClr val="CEE6FD"/>
          </a:solidFill>
          <a:ln/>
        </p:spPr>
      </p:sp>
      <p:sp>
        <p:nvSpPr>
          <p:cNvPr id="15" name="Shape 11"/>
          <p:cNvSpPr/>
          <p:nvPr/>
        </p:nvSpPr>
        <p:spPr>
          <a:xfrm>
            <a:off x="6280190" y="5892403"/>
            <a:ext cx="7556421" cy="30480"/>
          </a:xfrm>
          <a:prstGeom prst="roundRect">
            <a:avLst>
              <a:gd name="adj" fmla="val 669768"/>
            </a:avLst>
          </a:prstGeom>
          <a:solidFill>
            <a:srgbClr val="B4CCE3"/>
          </a:solidFill>
          <a:ln/>
        </p:spPr>
      </p:sp>
      <p:sp>
        <p:nvSpPr>
          <p:cNvPr id="16" name="Text 12"/>
          <p:cNvSpPr/>
          <p:nvPr/>
        </p:nvSpPr>
        <p:spPr>
          <a:xfrm>
            <a:off x="6507004" y="61192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Enhanced Discovery</a:t>
            </a:r>
            <a:endParaRPr lang="en-US" sz="2200" dirty="0"/>
          </a:p>
        </p:txBody>
      </p:sp>
      <p:sp>
        <p:nvSpPr>
          <p:cNvPr id="17" name="Text 13"/>
          <p:cNvSpPr/>
          <p:nvPr/>
        </p:nvSpPr>
        <p:spPr>
          <a:xfrm>
            <a:off x="6507004" y="6609636"/>
            <a:ext cx="676263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The system proves capable of significantly improving product discovery for users.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2026-01-21T08:31:54Z</dcterms:created>
  <dcterms:modified xsi:type="dcterms:W3CDTF">2026-01-21T08:31:54Z</dcterms:modified>
</cp:coreProperties>
</file>